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64" r:id="rId6"/>
    <p:sldId id="265" r:id="rId7"/>
    <p:sldId id="261" r:id="rId8"/>
    <p:sldId id="266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00" r:id="rId22"/>
    <p:sldId id="281" r:id="rId23"/>
    <p:sldId id="278" r:id="rId24"/>
    <p:sldId id="279" r:id="rId25"/>
    <p:sldId id="280" r:id="rId26"/>
    <p:sldId id="288" r:id="rId27"/>
    <p:sldId id="296" r:id="rId28"/>
    <p:sldId id="263" r:id="rId29"/>
    <p:sldId id="283" r:id="rId30"/>
    <p:sldId id="284" r:id="rId31"/>
    <p:sldId id="289" r:id="rId32"/>
    <p:sldId id="285" r:id="rId33"/>
    <p:sldId id="286" r:id="rId34"/>
    <p:sldId id="287" r:id="rId35"/>
    <p:sldId id="297" r:id="rId36"/>
    <p:sldId id="282" r:id="rId37"/>
    <p:sldId id="290" r:id="rId38"/>
    <p:sldId id="291" r:id="rId39"/>
    <p:sldId id="298" r:id="rId40"/>
    <p:sldId id="292" r:id="rId41"/>
    <p:sldId id="301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2CB"/>
    <a:srgbClr val="00BFF0"/>
    <a:srgbClr val="646464"/>
    <a:srgbClr val="009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93"/>
    <p:restoredTop sz="94851"/>
  </p:normalViewPr>
  <p:slideViewPr>
    <p:cSldViewPr>
      <p:cViewPr>
        <p:scale>
          <a:sx n="120" d="100"/>
          <a:sy n="120" d="100"/>
        </p:scale>
        <p:origin x="49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1E809A7-931D-4E91-B5F9-38994025A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5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708D81-9956-4485-BCCF-B6C246717DCB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CD1077-4F5C-4B61-A64A-41B2521E971E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418671-F5BC-47F3-A728-FCC473CF5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4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253EA3-D2F5-441F-B4E3-75CDD89E5D07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00734C-A608-4857-AED1-EA4D429D1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7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8F7017-575C-4DB5-BE4B-70D03A3ACDB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4CB47F-FEA4-42D7-8009-D5875E6D3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96C361-BAC0-40EC-9209-40B1DE16E38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C870A7-1A3A-4679-9273-9B6331388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2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C71CAB-1693-4917-A2FE-65D390A507E3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6E0961-4BC1-4FC7-B916-3BE6C76C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D7ED4-F0E3-4146-A7E2-93FBAFB417B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0F34A-3AC0-466D-86EE-E7CBAB4606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0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D688EF-DC97-4EE2-B48A-3EF74134702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551A0F-307B-42AB-85EC-E28CE52D3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27730-588E-4DBD-882E-A6559C0249A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4D176B-B629-4217-80F0-3C53EFB5C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9A51F-BBC7-4504-8DEF-AB850F9FC0B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5490F-A0A5-456D-A220-04C8694FB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E3418C-5E99-43C4-8FA9-341C2C522FE0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373F99-1DF9-43E8-AED2-2BF73552E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3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28600"/>
            <a:ext cx="739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990600"/>
            <a:ext cx="7391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-220211" y="55245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FD5091-3879-4B8A-9286-EC97859C5EA4}" type="datetime1">
              <a:rPr lang="en-US" smtClean="0"/>
              <a:pPr>
                <a:defRPr/>
              </a:pPr>
              <a:t>12/10/17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2AE021B1-9AC3-4825-ACAA-19E0AF5BA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69" r:id="rId5"/>
    <p:sldLayoutId id="2147483675" r:id="rId6"/>
    <p:sldLayoutId id="2147483676" r:id="rId7"/>
    <p:sldLayoutId id="2147483670" r:id="rId8"/>
    <p:sldLayoutId id="2147483677" r:id="rId9"/>
    <p:sldLayoutId id="2147483678" r:id="rId10"/>
    <p:sldLayoutId id="214748367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000">
          <a:solidFill>
            <a:srgbClr val="646464"/>
          </a:solidFill>
          <a:latin typeface="+mn-lt"/>
          <a:ea typeface="+mn-ea"/>
        </a:defRPr>
      </a:lvl2pPr>
      <a:lvl3pPr marL="741363" indent="-166688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800">
          <a:solidFill>
            <a:srgbClr val="646464"/>
          </a:solidFill>
          <a:latin typeface="+mn-lt"/>
          <a:ea typeface="+mn-ea"/>
        </a:defRPr>
      </a:lvl3pPr>
      <a:lvl4pPr marL="1082675" indent="-171450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600">
          <a:solidFill>
            <a:srgbClr val="646464"/>
          </a:solidFill>
          <a:latin typeface="+mn-lt"/>
          <a:ea typeface="+mn-ea"/>
        </a:defRPr>
      </a:lvl4pPr>
      <a:lvl5pPr marL="13716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400">
          <a:solidFill>
            <a:srgbClr val="646464"/>
          </a:solidFill>
          <a:latin typeface="+mn-lt"/>
          <a:ea typeface="+mn-ea"/>
        </a:defRPr>
      </a:lvl5pPr>
      <a:lvl6pPr marL="18288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0ahUKEwidm9TMpYPYAhUGWxQKHageAgQQjRwIBw&amp;url=http%3A%2F%2Fwww.freepngimg.com%2Fobjects%2Ftv&amp;psig=AOvVaw24QUIqsYGonPHimGReOFw2&amp;ust=1513127122295995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3581400" y="4343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December 12</a:t>
            </a:r>
            <a:r>
              <a:rPr lang="en-US" baseline="30000" dirty="0" smtClean="0"/>
              <a:t>th</a:t>
            </a:r>
            <a:r>
              <a:rPr lang="en-US" dirty="0" smtClean="0"/>
              <a:t> , 2017 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Advanced Lane Line Detection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309937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52799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Red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09996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Red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7" r="15834" b="11945"/>
          <a:stretch/>
        </p:blipFill>
        <p:spPr>
          <a:xfrm>
            <a:off x="2668665" y="3287751"/>
            <a:ext cx="6019800" cy="34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Red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8396" r="16667" b="11690"/>
          <a:stretch/>
        </p:blipFill>
        <p:spPr>
          <a:xfrm>
            <a:off x="2819400" y="3352799"/>
            <a:ext cx="59436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39733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 smtClean="0"/>
              <a:t>S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298786"/>
            <a:ext cx="6019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 smtClean="0"/>
              <a:t>S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52799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09996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49" r="15834" b="11401"/>
          <a:stretch/>
        </p:blipFill>
        <p:spPr>
          <a:xfrm>
            <a:off x="2668665" y="3276599"/>
            <a:ext cx="601980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Pipeline</a:t>
            </a:r>
            <a:endParaRPr lang="en-US" sz="3200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15176"/>
            <a:ext cx="8382000" cy="601422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Use color transforms and gradient methods to create a binary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Apply a region mask.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Apply a perspective transform to create a “bird’s-eye view of the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Fit a curve to each lane line.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Create a color mask, unwarp the color mask.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Draw the color mask on the original image.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7" r="15834" b="9952"/>
          <a:stretch/>
        </p:blipFill>
        <p:spPr>
          <a:xfrm>
            <a:off x="2895600" y="3362093"/>
            <a:ext cx="5867400" cy="34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391400" cy="1079500"/>
          </a:xfrm>
        </p:spPr>
        <p:txBody>
          <a:bodyPr/>
          <a:lstStyle/>
          <a:p>
            <a:r>
              <a:rPr lang="en-US" dirty="0" smtClean="0"/>
              <a:t>Combining Color Channels</a:t>
            </a:r>
            <a:br>
              <a:rPr lang="en-US" dirty="0" smtClean="0"/>
            </a:br>
            <a:r>
              <a:rPr lang="hr-HR" dirty="0"/>
              <a:t>(S &amp; R) | (L &amp; 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12/11/17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071"/>
            <a:ext cx="9144000" cy="42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391400" cy="1143000"/>
          </a:xfrm>
        </p:spPr>
        <p:txBody>
          <a:bodyPr/>
          <a:lstStyle/>
          <a:p>
            <a:r>
              <a:rPr lang="en-US" dirty="0" smtClean="0"/>
              <a:t>Combining Color Channels</a:t>
            </a:r>
            <a:br>
              <a:rPr lang="en-US" dirty="0" smtClean="0"/>
            </a:br>
            <a:r>
              <a:rPr lang="hr-HR" dirty="0"/>
              <a:t>(S &amp; R) | (L &amp; 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12/11/17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0" y="1447800"/>
            <a:ext cx="9144000" cy="44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</a:t>
            </a:r>
            <a:br>
              <a:rPr lang="hr-HR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test1.jpg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833" b="13474"/>
          <a:stretch/>
        </p:blipFill>
        <p:spPr>
          <a:xfrm>
            <a:off x="2908300" y="3166993"/>
            <a:ext cx="5854700" cy="36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</a:t>
            </a:r>
            <a:br>
              <a:rPr lang="hr-HR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test4.jpg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715000" cy="3214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000" b="13474"/>
          <a:stretch/>
        </p:blipFill>
        <p:spPr>
          <a:xfrm>
            <a:off x="3124200" y="3293806"/>
            <a:ext cx="5715000" cy="3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straight lines.jpg</a:t>
            </a: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000" b="13474"/>
          <a:stretch/>
        </p:blipFill>
        <p:spPr>
          <a:xfrm>
            <a:off x="2785946" y="3016903"/>
            <a:ext cx="6099328" cy="38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Mask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239" r="13333" b="10931"/>
          <a:stretch/>
        </p:blipFill>
        <p:spPr>
          <a:xfrm>
            <a:off x="533400" y="838199"/>
            <a:ext cx="8382000" cy="52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382000" cy="533400"/>
          </a:xfrm>
        </p:spPr>
        <p:txBody>
          <a:bodyPr/>
          <a:lstStyle/>
          <a:p>
            <a:r>
              <a:rPr lang="en-US" dirty="0" smtClean="0"/>
              <a:t>Warp the image so that the lane lines are </a:t>
            </a:r>
            <a:r>
              <a:rPr lang="en-US" smtClean="0"/>
              <a:t>roughly straight.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6175"/>
            <a:ext cx="9144000" cy="3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test1.jpg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4630" b="11667"/>
          <a:stretch/>
        </p:blipFill>
        <p:spPr>
          <a:xfrm>
            <a:off x="533399" y="838200"/>
            <a:ext cx="8379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test4.jpg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5556" b="11667"/>
          <a:stretch/>
        </p:blipFill>
        <p:spPr>
          <a:xfrm>
            <a:off x="533400" y="990599"/>
            <a:ext cx="8305800" cy="47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Color Transforms and Gradient Techniques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15176"/>
            <a:ext cx="8382000" cy="601422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Grayscale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Sobel X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Red Color Channel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 Color Channel (HLS space)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L Color Channel (HLS space)</a:t>
            </a:r>
            <a:endParaRPr lang="en-US" sz="36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straight_lines1.jpg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5556" b="11667"/>
          <a:stretch/>
        </p:blipFill>
        <p:spPr>
          <a:xfrm>
            <a:off x="533400" y="762000"/>
            <a:ext cx="8305800" cy="47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Polynomial Fit (2</a:t>
            </a:r>
            <a:r>
              <a:rPr lang="en-US" baseline="30000" dirty="0" smtClean="0"/>
              <a:t>nd</a:t>
            </a:r>
            <a:r>
              <a:rPr lang="en-US" dirty="0" smtClean="0"/>
              <a:t> order)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391400" cy="5715000"/>
          </a:xfrm>
        </p:spPr>
        <p:txBody>
          <a:bodyPr/>
          <a:lstStyle/>
          <a:p>
            <a:r>
              <a:rPr lang="en-US" dirty="0" smtClean="0"/>
              <a:t>Split up the points into left lane and right lane points.</a:t>
            </a:r>
          </a:p>
          <a:p>
            <a:r>
              <a:rPr lang="en-US" dirty="0" smtClean="0"/>
              <a:t>Fit a polynomial where x = f(y).</a:t>
            </a:r>
          </a:p>
          <a:p>
            <a:r>
              <a:rPr lang="en-US" dirty="0" smtClean="0"/>
              <a:t>If the current polynomial is an ‘outlier’, it is discarded.</a:t>
            </a:r>
          </a:p>
          <a:p>
            <a:r>
              <a:rPr lang="en-US" dirty="0" smtClean="0"/>
              <a:t>To determine an outlier:</a:t>
            </a:r>
          </a:p>
          <a:p>
            <a:pPr lvl="1"/>
            <a:r>
              <a:rPr lang="en-US" dirty="0" smtClean="0"/>
              <a:t>Calculate statistics on the mean and standard deviation of  differences in area between the current line and previous line.</a:t>
            </a:r>
          </a:p>
          <a:p>
            <a:pPr lvl="1"/>
            <a:r>
              <a:rPr lang="en-US" dirty="0" smtClean="0"/>
              <a:t>If the difference between the areas of the current line and the previous line is greater than two standard deviations above the mean difference, the line is considered ’illegitimate’.</a:t>
            </a:r>
          </a:p>
          <a:p>
            <a:r>
              <a:rPr lang="en-US" dirty="0" smtClean="0"/>
              <a:t>The accepted polynomial is added to a list of 5 legitimate polynomials.</a:t>
            </a:r>
          </a:p>
          <a:p>
            <a:r>
              <a:rPr lang="en-US" dirty="0" smtClean="0"/>
              <a:t>The coefficients of the last 5 polynomials are averaged to obtain the current frame’s polynomial.</a:t>
            </a:r>
          </a:p>
        </p:txBody>
      </p:sp>
    </p:spTree>
    <p:extLst>
      <p:ext uri="{BB962C8B-B14F-4D97-AF65-F5344CB8AC3E}">
        <p14:creationId xmlns:p14="http://schemas.microsoft.com/office/powerpoint/2010/main" val="34541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Polynomial Fit: test1.jpg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45804" y="634669"/>
            <a:ext cx="8304389" cy="50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r>
              <a:rPr lang="en-US" dirty="0"/>
              <a:t>Polynomial Fit </a:t>
            </a:r>
            <a:r>
              <a:rPr lang="en-US" dirty="0" smtClean="0"/>
              <a:t>: </a:t>
            </a:r>
            <a:r>
              <a:rPr lang="en-US" dirty="0"/>
              <a:t>test4.jpg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54664" y="615175"/>
            <a:ext cx="8360735" cy="51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848600" cy="609600"/>
          </a:xfrm>
        </p:spPr>
        <p:txBody>
          <a:bodyPr/>
          <a:lstStyle/>
          <a:p>
            <a:r>
              <a:rPr lang="en-US" dirty="0"/>
              <a:t>Polynomial Fit </a:t>
            </a:r>
            <a:r>
              <a:rPr lang="en-US" dirty="0" smtClean="0"/>
              <a:t>: </a:t>
            </a:r>
            <a:r>
              <a:rPr lang="en-US" dirty="0"/>
              <a:t>straight_lines1.jpg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3400" y="611632"/>
            <a:ext cx="8342044" cy="51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Unwarping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391400" cy="1447800"/>
          </a:xfrm>
        </p:spPr>
        <p:txBody>
          <a:bodyPr/>
          <a:lstStyle/>
          <a:p>
            <a:r>
              <a:rPr lang="en-US" dirty="0" smtClean="0"/>
              <a:t>Use the inverse perspective matrix to unwarp the canvas that has the lines and a coloring.</a:t>
            </a:r>
          </a:p>
          <a:p>
            <a:r>
              <a:rPr lang="en-US" dirty="0" smtClean="0"/>
              <a:t>Color the undistorted image with the unwarped</a:t>
            </a:r>
            <a:r>
              <a:rPr lang="en-US" dirty="0"/>
              <a:t> </a:t>
            </a:r>
            <a:r>
              <a:rPr lang="en-US" dirty="0" smtClean="0"/>
              <a:t>image.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8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(test1.jpg)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486" r="13333" b="11260"/>
          <a:stretch/>
        </p:blipFill>
        <p:spPr>
          <a:xfrm>
            <a:off x="533400" y="838200"/>
            <a:ext cx="8382000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Pipeline (</a:t>
            </a:r>
            <a:r>
              <a:rPr lang="en-US" dirty="0" smtClean="0"/>
              <a:t>test4.jpg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5172" y="937437"/>
            <a:ext cx="8380228" cy="51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Pipeline </a:t>
            </a:r>
            <a:r>
              <a:rPr lang="en-US" dirty="0" smtClean="0"/>
              <a:t>(straight_lines1.jpg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3400" y="914400"/>
            <a:ext cx="8382000" cy="5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6152" name="Picture 8" descr="mage result for pusheen popco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70" y="2133600"/>
            <a:ext cx="415395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age result for tv 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6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060923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test1.jpg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659" r="15833" b="9953"/>
          <a:stretch/>
        </p:blipFill>
        <p:spPr>
          <a:xfrm>
            <a:off x="2631494" y="3200400"/>
            <a:ext cx="6019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94" y="-1"/>
            <a:ext cx="5854700" cy="3293269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better combination of color channels.</a:t>
            </a:r>
          </a:p>
          <a:p>
            <a:r>
              <a:rPr lang="en-US" dirty="0" smtClean="0"/>
              <a:t>Experimenting with other color spaces.</a:t>
            </a:r>
          </a:p>
          <a:p>
            <a:r>
              <a:rPr lang="en-US" dirty="0" smtClean="0"/>
              <a:t>Experiment with the number of polynomials stored.</a:t>
            </a:r>
          </a:p>
          <a:p>
            <a:r>
              <a:rPr lang="en-US" dirty="0" smtClean="0"/>
              <a:t>Weight the more recent polynomials more highly.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060923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334214"/>
            <a:ext cx="6019800" cy="3505201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866"/>
            <a:ext cx="2060923" cy="27432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</a:t>
            </a:r>
            <a:br>
              <a:rPr lang="en-US" dirty="0" smtClean="0"/>
            </a:br>
            <a:r>
              <a:rPr lang="en-US" smtClean="0"/>
              <a:t>lines.jpg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0" t="7926" r="16361" b="12160"/>
          <a:stretch/>
        </p:blipFill>
        <p:spPr>
          <a:xfrm>
            <a:off x="2819399" y="3352800"/>
            <a:ext cx="5943601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Sobel Operator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653651"/>
            <a:ext cx="8382000" cy="2975749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Slide the center pixel of the small matrix over each pixel in the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Pairwise multiply the pixels, then take the sum.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The sum represents the magnitude of the gradient in either the X or Y direction.</a:t>
            </a:r>
            <a:endParaRPr lang="en-US" sz="2800" dirty="0" smtClean="0"/>
          </a:p>
        </p:txBody>
      </p:sp>
      <p:pic>
        <p:nvPicPr>
          <p:cNvPr id="1026" name="Picture 2" descr="https://d17h27t6h515a5.cloudfront.net/topher/2016/December/584cbe5e_soble-operator/soble-oper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91376"/>
            <a:ext cx="381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810000" cy="1371600"/>
          </a:xfrm>
        </p:spPr>
        <p:txBody>
          <a:bodyPr/>
          <a:lstStyle/>
          <a:p>
            <a:r>
              <a:rPr lang="en-US" dirty="0" smtClean="0"/>
              <a:t>Sobel X vs Sobel Y</a:t>
            </a:r>
            <a:br>
              <a:rPr lang="en-US" dirty="0" smtClean="0"/>
            </a:br>
            <a:r>
              <a:rPr lang="en-US" dirty="0" smtClean="0"/>
              <a:t>(Thresholded)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050" name="Picture 2" descr="https://d17h27t6h515a5.cloudfront.net/topher/2016/December/584cc3f4_curved-lane/curved-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056" name="Picture 8" descr="https://d17h27t6h515a5.cloudfront.net/topher/2016/December/5840c575_screen-shot-2016-12-01-at-4.50.36-pm/screen-shot-2016-12-01-at-4.50.36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9172074" cy="32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11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659" r="15834" b="9953"/>
          <a:stretch/>
        </p:blipFill>
        <p:spPr>
          <a:xfrm>
            <a:off x="2470111" y="3200400"/>
            <a:ext cx="6019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arTech PowerPoint Template 2013 non-proprietary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SoarTech Engineering Talk - Finding Lane Lines</Template>
  <TotalTime>2741</TotalTime>
  <Words>540</Words>
  <Application>Microsoft Macintosh PowerPoint</Application>
  <PresentationFormat>On-screen Show (4:3)</PresentationFormat>
  <Paragraphs>151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Times</vt:lpstr>
      <vt:lpstr>ヒラギノ角ゴ Pro W3</vt:lpstr>
      <vt:lpstr>Arial</vt:lpstr>
      <vt:lpstr>SoarTech PowerPoint Template 2013 non-proprietary</vt:lpstr>
      <vt:lpstr>Advanced Lane Line Detection</vt:lpstr>
      <vt:lpstr>Pipeline</vt:lpstr>
      <vt:lpstr>Color Transforms and Gradient Techniques</vt:lpstr>
      <vt:lpstr>Thresholded Grayscale:  test1.jpg</vt:lpstr>
      <vt:lpstr>Thresholded Grayscale:  test4.jpg</vt:lpstr>
      <vt:lpstr>Thresholded Grayscale:  straight lines.jpg</vt:lpstr>
      <vt:lpstr>Sobel Operator</vt:lpstr>
      <vt:lpstr>Sobel X vs Sobel Y (Thresholded)</vt:lpstr>
      <vt:lpstr>Sobel X test1.jpg </vt:lpstr>
      <vt:lpstr>Sobel X test4.jpg </vt:lpstr>
      <vt:lpstr>Sobel X straight lines.jpg </vt:lpstr>
      <vt:lpstr>Red Channel test1.jpg </vt:lpstr>
      <vt:lpstr>Red Channel  test4.jpg </vt:lpstr>
      <vt:lpstr>Red Channel  straight lines.jpg </vt:lpstr>
      <vt:lpstr>S Channel test1.jpg </vt:lpstr>
      <vt:lpstr>S Channel  test4.jpg </vt:lpstr>
      <vt:lpstr>S Channel  straight lines.jpg </vt:lpstr>
      <vt:lpstr>L Channel test1.jpg </vt:lpstr>
      <vt:lpstr>L Channel  test4.jpg </vt:lpstr>
      <vt:lpstr>L Channel  straight lines.jpg </vt:lpstr>
      <vt:lpstr>Combining Color Channels (S &amp; R) | (L &amp; G)</vt:lpstr>
      <vt:lpstr>Combining Color Channels (S &amp; R) | (L &amp; G)</vt:lpstr>
      <vt:lpstr>(S &amp; R) | (L &amp; G)  test1.jpg </vt:lpstr>
      <vt:lpstr>(S &amp; R) | (L &amp; G)  test4.jpg </vt:lpstr>
      <vt:lpstr>(S &amp; R) | (L &amp; G)  straight lines.jpg</vt:lpstr>
      <vt:lpstr>Region Mask</vt:lpstr>
      <vt:lpstr>Perspective Transform</vt:lpstr>
      <vt:lpstr>Perspective Transform: test1.jpg</vt:lpstr>
      <vt:lpstr>Perspective Transform: test4.jpg</vt:lpstr>
      <vt:lpstr>Perspective Transform: straight_lines1.jpg</vt:lpstr>
      <vt:lpstr>Polynomial Fit (2nd order)</vt:lpstr>
      <vt:lpstr>Polynomial Fit: test1.jpg (Binary)</vt:lpstr>
      <vt:lpstr>Polynomial Fit : test4.jpg (Binary)</vt:lpstr>
      <vt:lpstr>Polynomial Fit : straight_lines1.jpg (Binary)</vt:lpstr>
      <vt:lpstr>Unwarping</vt:lpstr>
      <vt:lpstr>Full Pipeline (test1.jpg)</vt:lpstr>
      <vt:lpstr>Full Pipeline (test4.jpg)</vt:lpstr>
      <vt:lpstr>Full Pipeline (straight_lines1.jpg)</vt:lpstr>
      <vt:lpstr>Video</vt:lpstr>
      <vt:lpstr>Improvements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Gillespie</dc:creator>
  <cp:lastModifiedBy>William Gillespie</cp:lastModifiedBy>
  <cp:revision>33</cp:revision>
  <dcterms:created xsi:type="dcterms:W3CDTF">2017-12-10T17:42:57Z</dcterms:created>
  <dcterms:modified xsi:type="dcterms:W3CDTF">2017-12-12T15:24:14Z</dcterms:modified>
</cp:coreProperties>
</file>